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68" r:id="rId2"/>
  </p:sldIdLst>
  <p:sldSz cx="30279975" cy="42808525"/>
  <p:notesSz cx="6799263" cy="9929813"/>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13483">
          <p15:clr>
            <a:srgbClr val="A4A3A4"/>
          </p15:clr>
        </p15:guide>
        <p15:guide id="2" pos="95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2F2"/>
    <a:srgbClr val="F0F1F1"/>
    <a:srgbClr val="5B57A6"/>
    <a:srgbClr val="632181"/>
    <a:srgbClr val="91278F"/>
    <a:srgbClr val="E2007A"/>
    <a:srgbClr val="BD1A8D"/>
    <a:srgbClr val="8B0E13"/>
    <a:srgbClr val="BD2A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0" autoAdjust="0"/>
    <p:restoredTop sz="94206" autoAdjust="0"/>
  </p:normalViewPr>
  <p:slideViewPr>
    <p:cSldViewPr>
      <p:cViewPr>
        <p:scale>
          <a:sx n="70" d="100"/>
          <a:sy n="70" d="100"/>
        </p:scale>
        <p:origin x="-2896" y="-8304"/>
      </p:cViewPr>
      <p:guideLst>
        <p:guide orient="horz" pos="13483"/>
        <p:guide pos="9537"/>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9" Type="http://schemas.microsoft.com/office/2015/10/relationships/revisionInfo" Target="revisionInfo.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46347" cy="496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da-DK" altLang="en-US"/>
          </a:p>
        </p:txBody>
      </p:sp>
      <p:sp>
        <p:nvSpPr>
          <p:cNvPr id="7171" name="Rectangle 3"/>
          <p:cNvSpPr>
            <a:spLocks noGrp="1" noChangeArrowheads="1"/>
          </p:cNvSpPr>
          <p:nvPr>
            <p:ph type="dt" sz="quarter" idx="1"/>
          </p:nvPr>
        </p:nvSpPr>
        <p:spPr bwMode="auto">
          <a:xfrm>
            <a:off x="3851342" y="0"/>
            <a:ext cx="2946347" cy="496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da-DK" altLang="en-US"/>
          </a:p>
        </p:txBody>
      </p:sp>
      <p:sp>
        <p:nvSpPr>
          <p:cNvPr id="7172" name="Rectangle 4"/>
          <p:cNvSpPr>
            <a:spLocks noGrp="1" noChangeArrowheads="1"/>
          </p:cNvSpPr>
          <p:nvPr>
            <p:ph type="ftr" sz="quarter" idx="2"/>
          </p:nvPr>
        </p:nvSpPr>
        <p:spPr bwMode="auto">
          <a:xfrm>
            <a:off x="0" y="9431599"/>
            <a:ext cx="2946347" cy="496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da-DK" altLang="en-US"/>
          </a:p>
        </p:txBody>
      </p:sp>
      <p:sp>
        <p:nvSpPr>
          <p:cNvPr id="7173" name="Rectangle 5"/>
          <p:cNvSpPr>
            <a:spLocks noGrp="1" noChangeArrowheads="1"/>
          </p:cNvSpPr>
          <p:nvPr>
            <p:ph type="sldNum" sz="quarter" idx="3"/>
          </p:nvPr>
        </p:nvSpPr>
        <p:spPr bwMode="auto">
          <a:xfrm>
            <a:off x="3851342" y="9431599"/>
            <a:ext cx="2946347" cy="496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F93A3077-B305-4D0A-9568-8F81668521DB}" type="slidenum">
              <a:rPr lang="da-DK" altLang="en-US"/>
              <a:pPr/>
              <a:t>‹nr.›</a:t>
            </a:fld>
            <a:endParaRPr lang="da-DK"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46347" cy="496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da-DK" altLang="en-US"/>
          </a:p>
        </p:txBody>
      </p:sp>
      <p:sp>
        <p:nvSpPr>
          <p:cNvPr id="8195" name="Rectangle 3"/>
          <p:cNvSpPr>
            <a:spLocks noGrp="1" noChangeArrowheads="1"/>
          </p:cNvSpPr>
          <p:nvPr>
            <p:ph type="dt" idx="1"/>
          </p:nvPr>
        </p:nvSpPr>
        <p:spPr bwMode="auto">
          <a:xfrm>
            <a:off x="3851342" y="0"/>
            <a:ext cx="2946347" cy="496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da-DK" altLang="en-US"/>
          </a:p>
        </p:txBody>
      </p:sp>
      <p:sp>
        <p:nvSpPr>
          <p:cNvPr id="8196" name="Rectangle 4"/>
          <p:cNvSpPr>
            <a:spLocks noGrp="1" noRot="1" noChangeAspect="1" noChangeArrowheads="1" noTextEdit="1"/>
          </p:cNvSpPr>
          <p:nvPr>
            <p:ph type="sldImg" idx="2"/>
          </p:nvPr>
        </p:nvSpPr>
        <p:spPr bwMode="auto">
          <a:xfrm>
            <a:off x="2082800" y="744538"/>
            <a:ext cx="2633663" cy="3724275"/>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8197" name="Rectangle 5"/>
          <p:cNvSpPr>
            <a:spLocks noGrp="1" noChangeArrowheads="1"/>
          </p:cNvSpPr>
          <p:nvPr>
            <p:ph type="body" sz="quarter" idx="3"/>
          </p:nvPr>
        </p:nvSpPr>
        <p:spPr bwMode="auto">
          <a:xfrm>
            <a:off x="679927" y="4716661"/>
            <a:ext cx="5439410" cy="4468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da-DK" altLang="en-US"/>
              <a:t>Click to edit Master text styles</a:t>
            </a:r>
          </a:p>
          <a:p>
            <a:pPr lvl="1"/>
            <a:r>
              <a:rPr lang="da-DK" altLang="en-US"/>
              <a:t>Second level</a:t>
            </a:r>
          </a:p>
          <a:p>
            <a:pPr lvl="2"/>
            <a:r>
              <a:rPr lang="da-DK" altLang="en-US"/>
              <a:t>Third level</a:t>
            </a:r>
          </a:p>
          <a:p>
            <a:pPr lvl="3"/>
            <a:r>
              <a:rPr lang="da-DK" altLang="en-US"/>
              <a:t>Fourth level</a:t>
            </a:r>
          </a:p>
          <a:p>
            <a:pPr lvl="4"/>
            <a:r>
              <a:rPr lang="da-DK" altLang="en-US"/>
              <a:t>Fifth level</a:t>
            </a:r>
          </a:p>
        </p:txBody>
      </p:sp>
      <p:sp>
        <p:nvSpPr>
          <p:cNvPr id="8198" name="Rectangle 6"/>
          <p:cNvSpPr>
            <a:spLocks noGrp="1" noChangeArrowheads="1"/>
          </p:cNvSpPr>
          <p:nvPr>
            <p:ph type="ftr" sz="quarter" idx="4"/>
          </p:nvPr>
        </p:nvSpPr>
        <p:spPr bwMode="auto">
          <a:xfrm>
            <a:off x="0" y="9431599"/>
            <a:ext cx="2946347" cy="496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da-DK" altLang="en-US"/>
          </a:p>
        </p:txBody>
      </p:sp>
      <p:sp>
        <p:nvSpPr>
          <p:cNvPr id="8199" name="Rectangle 7"/>
          <p:cNvSpPr>
            <a:spLocks noGrp="1" noChangeArrowheads="1"/>
          </p:cNvSpPr>
          <p:nvPr>
            <p:ph type="sldNum" sz="quarter" idx="5"/>
          </p:nvPr>
        </p:nvSpPr>
        <p:spPr bwMode="auto">
          <a:xfrm>
            <a:off x="3851342" y="9431599"/>
            <a:ext cx="2946347" cy="496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4E2BF025-FB17-4104-B4E6-9E7D86050345}" type="slidenum">
              <a:rPr lang="da-DK" altLang="en-US"/>
              <a:pPr/>
              <a:t>‹nr.›</a:t>
            </a:fld>
            <a:endParaRPr lang="da-DK" alt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84600" y="7005638"/>
            <a:ext cx="22710775" cy="1490345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3784600" y="22483763"/>
            <a:ext cx="22710775" cy="1033621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250395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5770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975763" y="5130800"/>
            <a:ext cx="6845300" cy="336994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38275" y="5130800"/>
            <a:ext cx="20385088" cy="33699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2378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734378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338" y="10672763"/>
            <a:ext cx="26117550" cy="1780698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2065338" y="28648025"/>
            <a:ext cx="26117550" cy="9364663"/>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Tree>
    <p:extLst>
      <p:ext uri="{BB962C8B-B14F-4D97-AF65-F5344CB8AC3E}">
        <p14:creationId xmlns:p14="http://schemas.microsoft.com/office/powerpoint/2010/main" val="476282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438275" y="13160375"/>
            <a:ext cx="13614400" cy="256698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5205075" y="13160375"/>
            <a:ext cx="13615988" cy="2566987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79978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975" y="2279650"/>
            <a:ext cx="26115963" cy="8274050"/>
          </a:xfrm>
        </p:spPr>
        <p:txBody>
          <a:bodyPr/>
          <a:lstStyle/>
          <a:p>
            <a:r>
              <a:rPr lang="en-US"/>
              <a:t>Click to edit Master title style</a:t>
            </a:r>
          </a:p>
        </p:txBody>
      </p:sp>
      <p:sp>
        <p:nvSpPr>
          <p:cNvPr id="3" name="Text Placeholder 2"/>
          <p:cNvSpPr>
            <a:spLocks noGrp="1"/>
          </p:cNvSpPr>
          <p:nvPr>
            <p:ph type="body" idx="1"/>
          </p:nvPr>
        </p:nvSpPr>
        <p:spPr>
          <a:xfrm>
            <a:off x="2085975" y="10493375"/>
            <a:ext cx="12809538" cy="51435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085975" y="15636875"/>
            <a:ext cx="12809538" cy="22999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5328900" y="10493375"/>
            <a:ext cx="12873038" cy="51435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15328900" y="15636875"/>
            <a:ext cx="12873038" cy="22999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4861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532586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15324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975" y="2854325"/>
            <a:ext cx="9766300" cy="998855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12873038" y="6164263"/>
            <a:ext cx="15328900" cy="3042126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085975" y="12842875"/>
            <a:ext cx="9766300" cy="2379186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778683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975" y="2854325"/>
            <a:ext cx="9766300" cy="998855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12873038" y="6164263"/>
            <a:ext cx="15328900" cy="3042126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085975" y="12842875"/>
            <a:ext cx="9766300" cy="2379186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50624462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438275" y="5130800"/>
            <a:ext cx="27382788" cy="4752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1438275" y="13160375"/>
            <a:ext cx="27382788" cy="25669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fontAlgn="base" hangingPunct="1">
        <a:lnSpc>
          <a:spcPts val="12000"/>
        </a:lnSpc>
        <a:spcBef>
          <a:spcPct val="0"/>
        </a:spcBef>
        <a:spcAft>
          <a:spcPct val="0"/>
        </a:spcAft>
        <a:defRPr sz="10000" b="1" kern="1200">
          <a:solidFill>
            <a:schemeClr val="bg2"/>
          </a:solidFill>
          <a:latin typeface="+mj-lt"/>
          <a:ea typeface="+mj-ea"/>
          <a:cs typeface="+mj-cs"/>
        </a:defRPr>
      </a:lvl1pPr>
      <a:lvl2pPr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2pPr>
      <a:lvl3pPr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3pPr>
      <a:lvl4pPr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4pPr>
      <a:lvl5pPr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5pPr>
      <a:lvl6pPr marL="457200"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6pPr>
      <a:lvl7pPr marL="914400"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7pPr>
      <a:lvl8pPr marL="1371600"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8pPr>
      <a:lvl9pPr marL="1828800" algn="l" rtl="0" eaLnBrk="1" fontAlgn="base" hangingPunct="1">
        <a:lnSpc>
          <a:spcPts val="12000"/>
        </a:lnSpc>
        <a:spcBef>
          <a:spcPct val="0"/>
        </a:spcBef>
        <a:spcAft>
          <a:spcPct val="0"/>
        </a:spcAft>
        <a:defRPr sz="10000" b="1">
          <a:solidFill>
            <a:schemeClr val="bg2"/>
          </a:solidFill>
          <a:latin typeface="Arial" panose="020B0604020202020204" pitchFamily="34" charset="0"/>
          <a:cs typeface="Arial" panose="020B0604020202020204" pitchFamily="34" charset="0"/>
        </a:defRPr>
      </a:lvl9pPr>
    </p:titleStyle>
    <p:bodyStyle>
      <a:lvl1pPr algn="l" rtl="0" eaLnBrk="1" fontAlgn="base" hangingPunct="1">
        <a:lnSpc>
          <a:spcPts val="6000"/>
        </a:lnSpc>
        <a:spcBef>
          <a:spcPct val="0"/>
        </a:spcBef>
        <a:spcAft>
          <a:spcPct val="0"/>
        </a:spcAft>
        <a:defRPr sz="4800" b="1" kern="1200">
          <a:solidFill>
            <a:schemeClr val="bg2"/>
          </a:solidFill>
          <a:latin typeface="+mn-lt"/>
          <a:ea typeface="+mn-ea"/>
          <a:cs typeface="+mn-cs"/>
        </a:defRPr>
      </a:lvl1pPr>
      <a:lvl2pPr marL="1588" algn="l" rtl="0" eaLnBrk="1" fontAlgn="base" hangingPunct="1">
        <a:lnSpc>
          <a:spcPts val="4500"/>
        </a:lnSpc>
        <a:spcBef>
          <a:spcPct val="0"/>
        </a:spcBef>
        <a:spcAft>
          <a:spcPct val="0"/>
        </a:spcAft>
        <a:defRPr sz="3500" kern="1200">
          <a:solidFill>
            <a:schemeClr val="bg2"/>
          </a:solidFill>
          <a:latin typeface="+mn-lt"/>
          <a:ea typeface="+mn-ea"/>
          <a:cs typeface="+mn-cs"/>
        </a:defRPr>
      </a:lvl2pPr>
      <a:lvl3pPr marL="647700" indent="-644525"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3pPr>
      <a:lvl4pPr marL="1333500" indent="-609600"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4pPr>
      <a:lvl5pPr marL="2057400" indent="-609600"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0.png"/><Relationship Id="rId12" Type="http://schemas.openxmlformats.org/officeDocument/2006/relationships/image" Target="../media/image11.png"/><Relationship Id="rId13" Type="http://schemas.openxmlformats.org/officeDocument/2006/relationships/image" Target="../media/image12.jpeg"/><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jp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719138" y="4318000"/>
            <a:ext cx="28833762" cy="34609088"/>
          </a:xfrm>
          <a:prstGeom prst="rect">
            <a:avLst/>
          </a:prstGeom>
          <a:solidFill>
            <a:srgbClr val="F0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39" name="Line 23"/>
          <p:cNvSpPr>
            <a:spLocks noChangeShapeType="1"/>
          </p:cNvSpPr>
          <p:nvPr/>
        </p:nvSpPr>
        <p:spPr bwMode="auto">
          <a:xfrm>
            <a:off x="719138" y="4318000"/>
            <a:ext cx="28827412" cy="0"/>
          </a:xfrm>
          <a:prstGeom prst="line">
            <a:avLst/>
          </a:prstGeom>
          <a:noFill/>
          <a:ln w="6350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4840" name="Line 24"/>
          <p:cNvSpPr>
            <a:spLocks noChangeShapeType="1"/>
          </p:cNvSpPr>
          <p:nvPr/>
        </p:nvSpPr>
        <p:spPr bwMode="auto">
          <a:xfrm>
            <a:off x="725488" y="38927088"/>
            <a:ext cx="28827412" cy="0"/>
          </a:xfrm>
          <a:prstGeom prst="line">
            <a:avLst/>
          </a:prstGeom>
          <a:noFill/>
          <a:ln w="6350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34841" name="Picture 25" descr="DTU Corporate logo_F_A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219275" y="1079500"/>
            <a:ext cx="1601788" cy="2335213"/>
          </a:xfrm>
          <a:prstGeom prst="rect">
            <a:avLst/>
          </a:prstGeom>
          <a:noFill/>
          <a:extLst>
            <a:ext uri="{909E8E84-426E-40DD-AFC4-6F175D3DCCD1}">
              <a14:hiddenFill xmlns:a14="http://schemas.microsoft.com/office/drawing/2010/main">
                <a:solidFill>
                  <a:srgbClr val="FFFFFF"/>
                </a:solidFill>
              </a14:hiddenFill>
            </a:ext>
          </a:extLst>
        </p:spPr>
      </p:pic>
      <p:sp>
        <p:nvSpPr>
          <p:cNvPr id="34818" name="Rectangle 2"/>
          <p:cNvSpPr>
            <a:spLocks noGrp="1" noChangeArrowheads="1"/>
          </p:cNvSpPr>
          <p:nvPr>
            <p:ph type="title"/>
          </p:nvPr>
        </p:nvSpPr>
        <p:spPr/>
        <p:txBody>
          <a:bodyPr/>
          <a:lstStyle/>
          <a:p>
            <a:pPr>
              <a:lnSpc>
                <a:spcPct val="100000"/>
              </a:lnSpc>
            </a:pPr>
            <a:r>
              <a:rPr lang="da-DK" altLang="en-US" sz="12000" dirty="0" err="1">
                <a:solidFill>
                  <a:srgbClr val="BD2A33"/>
                </a:solidFill>
              </a:rPr>
              <a:t>Efficient</a:t>
            </a:r>
            <a:r>
              <a:rPr lang="da-DK" altLang="en-US" sz="12000" dirty="0">
                <a:solidFill>
                  <a:srgbClr val="BD2A33"/>
                </a:solidFill>
              </a:rPr>
              <a:t> </a:t>
            </a:r>
            <a:r>
              <a:rPr lang="da-DK" altLang="en-US" sz="12000" dirty="0" err="1">
                <a:solidFill>
                  <a:srgbClr val="BD2A33"/>
                </a:solidFill>
              </a:rPr>
              <a:t>nuclei</a:t>
            </a:r>
            <a:r>
              <a:rPr lang="da-DK" altLang="en-US" sz="12000" dirty="0">
                <a:solidFill>
                  <a:srgbClr val="BD2A33"/>
                </a:solidFill>
              </a:rPr>
              <a:t> </a:t>
            </a:r>
            <a:r>
              <a:rPr lang="da-DK" altLang="en-US" sz="12000" dirty="0" err="1">
                <a:solidFill>
                  <a:srgbClr val="BD2A33"/>
                </a:solidFill>
              </a:rPr>
              <a:t>detection</a:t>
            </a:r>
            <a:r>
              <a:rPr lang="da-DK" altLang="en-US" sz="12000" dirty="0">
                <a:solidFill>
                  <a:srgbClr val="BD2A33"/>
                </a:solidFill>
              </a:rPr>
              <a:t> and </a:t>
            </a:r>
            <a:r>
              <a:rPr lang="da-DK" altLang="en-US" sz="12000" dirty="0" err="1">
                <a:solidFill>
                  <a:srgbClr val="BD2A33"/>
                </a:solidFill>
              </a:rPr>
              <a:t>classification</a:t>
            </a:r>
            <a:r>
              <a:rPr lang="da-DK" altLang="en-US" sz="12000" dirty="0">
                <a:solidFill>
                  <a:srgbClr val="BD2A33"/>
                </a:solidFill>
              </a:rPr>
              <a:t> with </a:t>
            </a:r>
            <a:r>
              <a:rPr lang="da-DK" altLang="en-US" sz="12000" dirty="0" err="1">
                <a:solidFill>
                  <a:srgbClr val="BD2A33"/>
                </a:solidFill>
              </a:rPr>
              <a:t>deep</a:t>
            </a:r>
            <a:r>
              <a:rPr lang="da-DK" altLang="en-US" sz="12000" dirty="0">
                <a:solidFill>
                  <a:srgbClr val="BD2A33"/>
                </a:solidFill>
              </a:rPr>
              <a:t> </a:t>
            </a:r>
            <a:r>
              <a:rPr lang="da-DK" altLang="en-US" sz="12000" dirty="0" err="1">
                <a:solidFill>
                  <a:srgbClr val="BD2A33"/>
                </a:solidFill>
              </a:rPr>
              <a:t>learning</a:t>
            </a:r>
            <a:endParaRPr lang="da-DK" altLang="en-US" sz="12000" dirty="0">
              <a:solidFill>
                <a:srgbClr val="BD2A33"/>
              </a:solidFill>
            </a:endParaRPr>
          </a:p>
        </p:txBody>
      </p:sp>
      <p:sp>
        <p:nvSpPr>
          <p:cNvPr id="34819" name="Rectangle 3"/>
          <p:cNvSpPr>
            <a:spLocks noGrp="1" noChangeArrowheads="1"/>
          </p:cNvSpPr>
          <p:nvPr>
            <p:ph type="body" idx="1"/>
          </p:nvPr>
        </p:nvSpPr>
        <p:spPr>
          <a:xfrm>
            <a:off x="1438274" y="17300574"/>
            <a:ext cx="13244511" cy="4714827"/>
          </a:xfrm>
          <a:noFill/>
        </p:spPr>
        <p:txBody>
          <a:bodyPr/>
          <a:lstStyle/>
          <a:p>
            <a:pPr>
              <a:lnSpc>
                <a:spcPts val="4500"/>
              </a:lnSpc>
            </a:pPr>
            <a:r>
              <a:rPr lang="da-DK" altLang="en-US" sz="3500" dirty="0">
                <a:solidFill>
                  <a:srgbClr val="BD2A33"/>
                </a:solidFill>
              </a:rPr>
              <a:t>Introduction</a:t>
            </a:r>
            <a:endParaRPr lang="da-DK" altLang="en-US" sz="3500" dirty="0"/>
          </a:p>
          <a:p>
            <a:pPr>
              <a:lnSpc>
                <a:spcPct val="100000"/>
              </a:lnSpc>
            </a:pPr>
            <a:r>
              <a:rPr lang="en-US" altLang="en-US" sz="2400" b="0" dirty="0">
                <a:solidFill>
                  <a:schemeClr val="tx1"/>
                </a:solidFill>
              </a:rPr>
              <a:t>Breast cancer is the most common cancer disease for women worldwide (2012), where metastatic involvement of lymph nodes is one of the most important prognostic factors. Therefore, it is crucial to quickly determine if and which lymph node(s), the tumor has spread to. </a:t>
            </a:r>
          </a:p>
          <a:p>
            <a:pPr>
              <a:lnSpc>
                <a:spcPct val="100000"/>
              </a:lnSpc>
            </a:pPr>
            <a:endParaRPr lang="en-US" altLang="en-US" sz="2400" b="0" dirty="0">
              <a:solidFill>
                <a:schemeClr val="tx1"/>
              </a:solidFill>
            </a:endParaRPr>
          </a:p>
          <a:p>
            <a:pPr>
              <a:lnSpc>
                <a:spcPct val="100000"/>
              </a:lnSpc>
            </a:pPr>
            <a:endParaRPr lang="da-DK" altLang="en-US" sz="3500" b="0" dirty="0">
              <a:solidFill>
                <a:srgbClr val="BD2A33"/>
              </a:solidFill>
            </a:endParaRPr>
          </a:p>
          <a:p>
            <a:pPr>
              <a:lnSpc>
                <a:spcPts val="4500"/>
              </a:lnSpc>
            </a:pPr>
            <a:endParaRPr lang="da-DK" altLang="en-US" sz="3500" b="0" dirty="0">
              <a:solidFill>
                <a:srgbClr val="BD2A33"/>
              </a:solidFill>
            </a:endParaRPr>
          </a:p>
        </p:txBody>
      </p:sp>
      <p:sp>
        <p:nvSpPr>
          <p:cNvPr id="34820" name="Text Box 4"/>
          <p:cNvSpPr txBox="1">
            <a:spLocks noChangeArrowheads="1"/>
          </p:cNvSpPr>
          <p:nvPr/>
        </p:nvSpPr>
        <p:spPr bwMode="auto">
          <a:xfrm>
            <a:off x="1438275" y="9898062"/>
            <a:ext cx="27384375" cy="1347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10000"/>
              </a:lnSpc>
            </a:pPr>
            <a:r>
              <a:rPr lang="da-DK" altLang="en-US" sz="4800" b="1" dirty="0" smtClean="0"/>
              <a:t>Peter Grønborg, Mathematical </a:t>
            </a:r>
            <a:r>
              <a:rPr lang="da-DK" altLang="en-US" sz="4800" b="1" dirty="0" err="1" smtClean="0"/>
              <a:t>Modelling</a:t>
            </a:r>
            <a:r>
              <a:rPr lang="da-DK" altLang="en-US" sz="4800" b="1" dirty="0" smtClean="0"/>
              <a:t> and Computing, </a:t>
            </a:r>
            <a:r>
              <a:rPr lang="da-DK" altLang="en-US" sz="4800" b="1" dirty="0"/>
              <a:t>Technical University of Denmark</a:t>
            </a:r>
            <a:endParaRPr lang="da-DK" altLang="en-US" sz="4800" b="1" dirty="0">
              <a:solidFill>
                <a:srgbClr val="BD2A33"/>
              </a:solidFill>
            </a:endParaRPr>
          </a:p>
        </p:txBody>
      </p:sp>
      <p:sp>
        <p:nvSpPr>
          <p:cNvPr id="34821" name="Rectangle 5"/>
          <p:cNvSpPr>
            <a:spLocks noChangeArrowheads="1"/>
          </p:cNvSpPr>
          <p:nvPr/>
        </p:nvSpPr>
        <p:spPr bwMode="auto">
          <a:xfrm>
            <a:off x="1347788" y="12336462"/>
            <a:ext cx="27813000" cy="39551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nSpc>
                <a:spcPts val="6000"/>
              </a:lnSpc>
              <a:defRPr sz="4800" b="1">
                <a:solidFill>
                  <a:schemeClr val="bg2"/>
                </a:solidFill>
                <a:latin typeface="Arial" panose="020B0604020202020204" pitchFamily="34" charset="0"/>
                <a:cs typeface="Arial" panose="020B0604020202020204" pitchFamily="34" charset="0"/>
              </a:defRPr>
            </a:lvl1pPr>
            <a:lvl2pPr marL="1588">
              <a:lnSpc>
                <a:spcPts val="4500"/>
              </a:lnSpc>
              <a:defRPr sz="3500">
                <a:solidFill>
                  <a:schemeClr val="bg2"/>
                </a:solidFill>
                <a:latin typeface="Arial" panose="020B0604020202020204" pitchFamily="34" charset="0"/>
                <a:cs typeface="Arial" panose="020B0604020202020204" pitchFamily="34" charset="0"/>
              </a:defRPr>
            </a:lvl2pPr>
            <a:lvl3pPr marL="647700" indent="-644525">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3pPr>
            <a:lvl4pPr marL="1333500" indent="-609600">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4pPr>
            <a:lvl5pPr marL="2057400" indent="-609600">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5pPr>
            <a:lvl6pPr marL="25146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6pPr>
            <a:lvl7pPr marL="29718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7pPr>
            <a:lvl8pPr marL="34290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8pPr>
            <a:lvl9pPr marL="38862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9pPr>
          </a:lstStyle>
          <a:p>
            <a:r>
              <a:rPr lang="en-US" altLang="en-US" sz="4500" dirty="0">
                <a:solidFill>
                  <a:srgbClr val="BD2A33"/>
                </a:solidFill>
              </a:rPr>
              <a:t>We use deep learning to automatically detect and classify breast cancer metastases, providing crucial information for the prognosis and treatment decision of breast cancer. Our method qualified for IEEE International Symposium on Biomedical Imaging 2017 Grand Challenge CAMELYON17 Melbourne, Australia. We were ranked 5</a:t>
            </a:r>
            <a:r>
              <a:rPr lang="en-US" altLang="en-US" sz="4500" baseline="30000" dirty="0">
                <a:solidFill>
                  <a:srgbClr val="BD2A33"/>
                </a:solidFill>
              </a:rPr>
              <a:t>th</a:t>
            </a:r>
            <a:r>
              <a:rPr lang="en-US" altLang="en-US" sz="4500" dirty="0">
                <a:solidFill>
                  <a:srgbClr val="BD2A33"/>
                </a:solidFill>
              </a:rPr>
              <a:t> out of 23 qualifying teams of international research groups and commercial teams, with a marginal score difference to the winner of the CAMELYON17 competition.</a:t>
            </a:r>
          </a:p>
        </p:txBody>
      </p:sp>
      <p:sp>
        <p:nvSpPr>
          <p:cNvPr id="34826" name="Rectangle 10"/>
          <p:cNvSpPr>
            <a:spLocks noChangeArrowheads="1"/>
          </p:cNvSpPr>
          <p:nvPr/>
        </p:nvSpPr>
        <p:spPr bwMode="auto">
          <a:xfrm>
            <a:off x="15820484" y="34332497"/>
            <a:ext cx="13009563" cy="2483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nSpc>
                <a:spcPts val="6000"/>
              </a:lnSpc>
              <a:defRPr sz="4800" b="1">
                <a:solidFill>
                  <a:schemeClr val="bg2"/>
                </a:solidFill>
                <a:latin typeface="Arial" panose="020B0604020202020204" pitchFamily="34" charset="0"/>
                <a:cs typeface="Arial" panose="020B0604020202020204" pitchFamily="34" charset="0"/>
              </a:defRPr>
            </a:lvl1pPr>
            <a:lvl2pPr marL="1588">
              <a:lnSpc>
                <a:spcPts val="4500"/>
              </a:lnSpc>
              <a:defRPr sz="3500">
                <a:solidFill>
                  <a:schemeClr val="bg2"/>
                </a:solidFill>
                <a:latin typeface="Arial" panose="020B0604020202020204" pitchFamily="34" charset="0"/>
                <a:cs typeface="Arial" panose="020B0604020202020204" pitchFamily="34" charset="0"/>
              </a:defRPr>
            </a:lvl2pPr>
            <a:lvl3pPr marL="647700" indent="-644525">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3pPr>
            <a:lvl4pPr marL="1333500" indent="-609600">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4pPr>
            <a:lvl5pPr marL="2057400" indent="-609600">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5pPr>
            <a:lvl6pPr marL="25146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6pPr>
            <a:lvl7pPr marL="29718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7pPr>
            <a:lvl8pPr marL="34290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8pPr>
            <a:lvl9pPr marL="38862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9pPr>
          </a:lstStyle>
          <a:p>
            <a:pPr>
              <a:lnSpc>
                <a:spcPts val="4500"/>
              </a:lnSpc>
            </a:pPr>
            <a:r>
              <a:rPr lang="da-DK" altLang="en-US" sz="3500" dirty="0">
                <a:solidFill>
                  <a:srgbClr val="BD2A33"/>
                </a:solidFill>
              </a:rPr>
              <a:t>Conclusions and future work</a:t>
            </a:r>
            <a:endParaRPr lang="da-DK" altLang="en-US" sz="3500" dirty="0"/>
          </a:p>
          <a:p>
            <a:pPr>
              <a:lnSpc>
                <a:spcPts val="3500"/>
              </a:lnSpc>
              <a:spcBef>
                <a:spcPts val="0"/>
              </a:spcBef>
            </a:pPr>
            <a:r>
              <a:rPr lang="da-DK" altLang="en-US" sz="2400" b="0" dirty="0">
                <a:solidFill>
                  <a:schemeClr val="tx1"/>
                </a:solidFill>
              </a:rPr>
              <a:t>We demonstrate a deep learning-based approach to analyze and diagnose breast cancer metastases in whole-slide images of histological lymph node sections. Our method could also be implemented as a screening-tool that significanly decrease the clinical workload. Future work will focus on optimizing stain-augmentation and increasing sensitivity towards ITCs.</a:t>
            </a:r>
          </a:p>
        </p:txBody>
      </p:sp>
      <p:sp>
        <p:nvSpPr>
          <p:cNvPr id="34831" name="Rectangle 15"/>
          <p:cNvSpPr>
            <a:spLocks noChangeArrowheads="1"/>
          </p:cNvSpPr>
          <p:nvPr/>
        </p:nvSpPr>
        <p:spPr bwMode="auto">
          <a:xfrm>
            <a:off x="15847269" y="30929262"/>
            <a:ext cx="13009563" cy="39957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nSpc>
                <a:spcPts val="6000"/>
              </a:lnSpc>
              <a:defRPr sz="4800" b="1">
                <a:solidFill>
                  <a:schemeClr val="bg2"/>
                </a:solidFill>
                <a:latin typeface="Arial" panose="020B0604020202020204" pitchFamily="34" charset="0"/>
                <a:cs typeface="Arial" panose="020B0604020202020204" pitchFamily="34" charset="0"/>
              </a:defRPr>
            </a:lvl1pPr>
            <a:lvl2pPr marL="1588">
              <a:lnSpc>
                <a:spcPts val="4500"/>
              </a:lnSpc>
              <a:defRPr sz="3500">
                <a:solidFill>
                  <a:schemeClr val="bg2"/>
                </a:solidFill>
                <a:latin typeface="Arial" panose="020B0604020202020204" pitchFamily="34" charset="0"/>
                <a:cs typeface="Arial" panose="020B0604020202020204" pitchFamily="34" charset="0"/>
              </a:defRPr>
            </a:lvl2pPr>
            <a:lvl3pPr marL="647700" indent="-644525">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3pPr>
            <a:lvl4pPr marL="1333500" indent="-609600">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4pPr>
            <a:lvl5pPr marL="2057400" indent="-609600">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5pPr>
            <a:lvl6pPr marL="25146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6pPr>
            <a:lvl7pPr marL="29718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7pPr>
            <a:lvl8pPr marL="34290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8pPr>
            <a:lvl9pPr marL="38862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9pPr>
          </a:lstStyle>
          <a:p>
            <a:r>
              <a:rPr lang="da-DK" altLang="en-US" dirty="0">
                <a:solidFill>
                  <a:srgbClr val="BD2A33"/>
                </a:solidFill>
              </a:rPr>
              <a:t>Results</a:t>
            </a:r>
          </a:p>
          <a:p>
            <a:r>
              <a:rPr lang="en-US" altLang="en-US" sz="3600" b="0" dirty="0">
                <a:solidFill>
                  <a:schemeClr val="tx1"/>
                </a:solidFill>
                <a:latin typeface="+mn-lt"/>
              </a:rPr>
              <a:t>Our method reaches a weighted kappa value of 0.8172 on the challenge test set (100 patients), showing very good agreement between our algorithm and the human pathologist.</a:t>
            </a:r>
            <a:endParaRPr lang="da-DK" altLang="en-US" sz="3600" b="0" dirty="0">
              <a:solidFill>
                <a:schemeClr val="tx1"/>
              </a:solidFill>
              <a:latin typeface="+mn-lt"/>
            </a:endParaRPr>
          </a:p>
        </p:txBody>
      </p:sp>
      <p:sp>
        <p:nvSpPr>
          <p:cNvPr id="34833" name="Text Box 17"/>
          <p:cNvSpPr txBox="1">
            <a:spLocks noChangeArrowheads="1"/>
          </p:cNvSpPr>
          <p:nvPr/>
        </p:nvSpPr>
        <p:spPr bwMode="auto">
          <a:xfrm>
            <a:off x="1438274" y="38277110"/>
            <a:ext cx="4757739" cy="272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da-DK" altLang="en-US" sz="1500" dirty="0"/>
              <a:t>Table 1 Metastases subtypes and WSI classifcation. </a:t>
            </a:r>
            <a:endParaRPr lang="da-DK" altLang="en-US" sz="1500" dirty="0">
              <a:solidFill>
                <a:srgbClr val="BD2A33"/>
              </a:solidFill>
            </a:endParaRPr>
          </a:p>
        </p:txBody>
      </p:sp>
      <p:pic>
        <p:nvPicPr>
          <p:cNvPr id="2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8275" y="1744662"/>
            <a:ext cx="23023513" cy="180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8275" y="40360664"/>
            <a:ext cx="9967912" cy="7793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15517" y="40225687"/>
            <a:ext cx="5597270" cy="1085330"/>
          </a:xfrm>
          <a:prstGeom prst="rect">
            <a:avLst/>
          </a:prstGeom>
        </p:spPr>
      </p:pic>
      <p:pic>
        <p:nvPicPr>
          <p:cNvPr id="6" name="Picture 5"/>
          <p:cNvPicPr>
            <a:picLocks noChangeAspect="1"/>
          </p:cNvPicPr>
          <p:nvPr/>
        </p:nvPicPr>
        <p:blipFill>
          <a:blip r:embed="rId5"/>
          <a:stretch>
            <a:fillRect/>
          </a:stretch>
        </p:blipFill>
        <p:spPr>
          <a:xfrm>
            <a:off x="1341419" y="29849237"/>
            <a:ext cx="13678612" cy="2970213"/>
          </a:xfrm>
          <a:prstGeom prst="rect">
            <a:avLst/>
          </a:prstGeom>
        </p:spPr>
      </p:pic>
      <p:sp>
        <p:nvSpPr>
          <p:cNvPr id="37" name="Text Box 7"/>
          <p:cNvSpPr txBox="1">
            <a:spLocks noChangeArrowheads="1"/>
          </p:cNvSpPr>
          <p:nvPr/>
        </p:nvSpPr>
        <p:spPr bwMode="auto">
          <a:xfrm>
            <a:off x="1458706" y="32669881"/>
            <a:ext cx="13224080" cy="1008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da-DK" altLang="en-US" sz="1500" dirty="0"/>
              <a:t>Figure 2: Training Framework </a:t>
            </a:r>
            <a:r>
              <a:rPr lang="da-DK" altLang="en-US" sz="1500" dirty="0">
                <a:solidFill>
                  <a:srgbClr val="BD2A33"/>
                </a:solidFill>
              </a:rPr>
              <a:t>We sample millions of patches (128x128 pixels) from whole slide images (WSI) to train a convolutional neural network to distinguish between metastastic and normal tissue, i.e. a binary classification problem. We use a slightly modified version of the Inception V3 [1] (the achitecture shown are only for illustration purposes).  </a:t>
            </a:r>
          </a:p>
        </p:txBody>
      </p:sp>
      <p:pic>
        <p:nvPicPr>
          <p:cNvPr id="40" name="Picture 39"/>
          <p:cNvPicPr>
            <a:picLocks noChangeAspect="1"/>
          </p:cNvPicPr>
          <p:nvPr/>
        </p:nvPicPr>
        <p:blipFill>
          <a:blip r:embed="rId6"/>
          <a:stretch>
            <a:fillRect/>
          </a:stretch>
        </p:blipFill>
        <p:spPr>
          <a:xfrm>
            <a:off x="1648977" y="19217067"/>
            <a:ext cx="2575277" cy="3642178"/>
          </a:xfrm>
          <a:prstGeom prst="rect">
            <a:avLst/>
          </a:prstGeom>
        </p:spPr>
      </p:pic>
      <p:sp>
        <p:nvSpPr>
          <p:cNvPr id="43" name="Rectangle 3"/>
          <p:cNvSpPr txBox="1">
            <a:spLocks noChangeArrowheads="1"/>
          </p:cNvSpPr>
          <p:nvPr/>
        </p:nvSpPr>
        <p:spPr bwMode="auto">
          <a:xfrm>
            <a:off x="4447431" y="19230702"/>
            <a:ext cx="10317186" cy="5145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l" rtl="0" eaLnBrk="1" fontAlgn="base" hangingPunct="1">
              <a:lnSpc>
                <a:spcPts val="6000"/>
              </a:lnSpc>
              <a:spcBef>
                <a:spcPct val="0"/>
              </a:spcBef>
              <a:spcAft>
                <a:spcPct val="0"/>
              </a:spcAft>
              <a:defRPr sz="4800" b="1" kern="1200">
                <a:solidFill>
                  <a:schemeClr val="bg2"/>
                </a:solidFill>
                <a:latin typeface="+mn-lt"/>
                <a:ea typeface="+mn-ea"/>
                <a:cs typeface="+mn-cs"/>
              </a:defRPr>
            </a:lvl1pPr>
            <a:lvl2pPr marL="1588" algn="l" rtl="0" eaLnBrk="1" fontAlgn="base" hangingPunct="1">
              <a:lnSpc>
                <a:spcPts val="4500"/>
              </a:lnSpc>
              <a:spcBef>
                <a:spcPct val="0"/>
              </a:spcBef>
              <a:spcAft>
                <a:spcPct val="0"/>
              </a:spcAft>
              <a:defRPr sz="3500" kern="1200">
                <a:solidFill>
                  <a:schemeClr val="bg2"/>
                </a:solidFill>
                <a:latin typeface="+mn-lt"/>
                <a:ea typeface="+mn-ea"/>
                <a:cs typeface="+mn-cs"/>
              </a:defRPr>
            </a:lvl2pPr>
            <a:lvl3pPr marL="647700" indent="-644525"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3pPr>
            <a:lvl4pPr marL="1333500" indent="-609600"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4pPr>
            <a:lvl5pPr marL="2057400" indent="-609600"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altLang="en-US" sz="2400" b="0" dirty="0">
                <a:solidFill>
                  <a:schemeClr val="tx1"/>
                </a:solidFill>
              </a:rPr>
              <a:t>Pathologists usually examine metastases in the lymph nodes by measuring the size of the tumor and/or counting the number of tumor cells. Thus, they manually categorize the type of metastases into macro metastases, micro metastases or isolated tumor cells (ITC), see Table 1. Assessment of multiple lymph nodes are then combined into a </a:t>
            </a:r>
            <a:r>
              <a:rPr lang="en-US" altLang="en-US" sz="2400" b="0" dirty="0" err="1">
                <a:solidFill>
                  <a:schemeClr val="tx1"/>
                </a:solidFill>
              </a:rPr>
              <a:t>pN</a:t>
            </a:r>
            <a:r>
              <a:rPr lang="en-US" altLang="en-US" sz="2400" b="0" dirty="0">
                <a:solidFill>
                  <a:schemeClr val="tx1"/>
                </a:solidFill>
              </a:rPr>
              <a:t>-stage for a single patient, see Table 2. However, this procedure is very labor intense for the examining pathologist and most importantly, small metastases are very difficult to detect and sometimes they are missed.</a:t>
            </a:r>
            <a:r>
              <a:rPr lang="da-DK" altLang="en-US" sz="2400" b="0" dirty="0">
                <a:solidFill>
                  <a:schemeClr val="tx1"/>
                </a:solidFill>
              </a:rPr>
              <a:t> </a:t>
            </a:r>
          </a:p>
          <a:p>
            <a:pPr>
              <a:lnSpc>
                <a:spcPct val="100000"/>
              </a:lnSpc>
            </a:pPr>
            <a:endParaRPr lang="da-DK" altLang="en-US" sz="3500" b="0" dirty="0">
              <a:solidFill>
                <a:srgbClr val="BD2A33"/>
              </a:solidFill>
            </a:endParaRPr>
          </a:p>
          <a:p>
            <a:pPr>
              <a:lnSpc>
                <a:spcPts val="4500"/>
              </a:lnSpc>
            </a:pPr>
            <a:endParaRPr lang="da-DK" altLang="en-US" sz="3500" b="0" dirty="0">
              <a:solidFill>
                <a:srgbClr val="BD2A33"/>
              </a:solidFill>
            </a:endParaRPr>
          </a:p>
        </p:txBody>
      </p:sp>
      <p:sp>
        <p:nvSpPr>
          <p:cNvPr id="44" name="Rectangle 3"/>
          <p:cNvSpPr txBox="1">
            <a:spLocks noChangeArrowheads="1"/>
          </p:cNvSpPr>
          <p:nvPr/>
        </p:nvSpPr>
        <p:spPr bwMode="auto">
          <a:xfrm>
            <a:off x="1438275" y="23208104"/>
            <a:ext cx="13244511" cy="39624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l" rtl="0" eaLnBrk="1" fontAlgn="base" hangingPunct="1">
              <a:lnSpc>
                <a:spcPts val="6000"/>
              </a:lnSpc>
              <a:spcBef>
                <a:spcPct val="0"/>
              </a:spcBef>
              <a:spcAft>
                <a:spcPct val="0"/>
              </a:spcAft>
              <a:defRPr sz="4800" b="1" kern="1200">
                <a:solidFill>
                  <a:schemeClr val="bg2"/>
                </a:solidFill>
                <a:latin typeface="+mn-lt"/>
                <a:ea typeface="+mn-ea"/>
                <a:cs typeface="+mn-cs"/>
              </a:defRPr>
            </a:lvl1pPr>
            <a:lvl2pPr marL="1588" algn="l" rtl="0" eaLnBrk="1" fontAlgn="base" hangingPunct="1">
              <a:lnSpc>
                <a:spcPts val="4500"/>
              </a:lnSpc>
              <a:spcBef>
                <a:spcPct val="0"/>
              </a:spcBef>
              <a:spcAft>
                <a:spcPct val="0"/>
              </a:spcAft>
              <a:defRPr sz="3500" kern="1200">
                <a:solidFill>
                  <a:schemeClr val="bg2"/>
                </a:solidFill>
                <a:latin typeface="+mn-lt"/>
                <a:ea typeface="+mn-ea"/>
                <a:cs typeface="+mn-cs"/>
              </a:defRPr>
            </a:lvl2pPr>
            <a:lvl3pPr marL="647700" indent="-644525"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3pPr>
            <a:lvl4pPr marL="1333500" indent="-609600"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4pPr>
            <a:lvl5pPr marL="2057400" indent="-609600" algn="l" rtl="0" eaLnBrk="1" fontAlgn="base" hangingPunct="1">
              <a:lnSpc>
                <a:spcPts val="4500"/>
              </a:lnSpc>
              <a:spcBef>
                <a:spcPct val="0"/>
              </a:spcBef>
              <a:spcAft>
                <a:spcPct val="0"/>
              </a:spcAft>
              <a:buFont typeface="Wingdings" panose="05000000000000000000" pitchFamily="2" charset="2"/>
              <a:buChar char=""/>
              <a:defRPr sz="3500" kern="1200">
                <a:solidFill>
                  <a:schemeClr val="bg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4500"/>
              </a:lnSpc>
            </a:pPr>
            <a:r>
              <a:rPr lang="da-DK" altLang="en-US" sz="3500" dirty="0">
                <a:solidFill>
                  <a:srgbClr val="BD2A33"/>
                </a:solidFill>
              </a:rPr>
              <a:t>Methods</a:t>
            </a:r>
            <a:endParaRPr lang="da-DK" altLang="en-US" sz="3500" dirty="0"/>
          </a:p>
          <a:p>
            <a:pPr>
              <a:lnSpc>
                <a:spcPct val="100000"/>
              </a:lnSpc>
              <a:spcAft>
                <a:spcPts val="1200"/>
              </a:spcAft>
            </a:pPr>
            <a:r>
              <a:rPr lang="en-US" altLang="en-US" sz="2800" b="0" dirty="0">
                <a:solidFill>
                  <a:srgbClr val="C00000"/>
                </a:solidFill>
              </a:rPr>
              <a:t>Preprocessing</a:t>
            </a:r>
            <a:r>
              <a:rPr lang="en-US" altLang="en-US" sz="2400" b="0" dirty="0">
                <a:solidFill>
                  <a:schemeClr val="tx1"/>
                </a:solidFill>
              </a:rPr>
              <a:t> Tissue detection at low-resolution using algorithm developed in Visiopharm Integrator System (VIS) (Visiopharm A/S, Denmark)</a:t>
            </a:r>
            <a:endParaRPr lang="da-DK" altLang="en-US" sz="3500" dirty="0"/>
          </a:p>
          <a:p>
            <a:pPr>
              <a:lnSpc>
                <a:spcPct val="100000"/>
              </a:lnSpc>
              <a:spcAft>
                <a:spcPts val="1200"/>
              </a:spcAft>
            </a:pPr>
            <a:r>
              <a:rPr lang="en-US" altLang="en-US" sz="2800" b="0" dirty="0">
                <a:solidFill>
                  <a:srgbClr val="C00000"/>
                </a:solidFill>
              </a:rPr>
              <a:t>Sampling</a:t>
            </a:r>
            <a:r>
              <a:rPr lang="en-US" altLang="en-US" sz="2400" b="0" dirty="0">
                <a:solidFill>
                  <a:schemeClr val="tx1"/>
                </a:solidFill>
              </a:rPr>
              <a:t> Uniform random sampling from both classes followed by hard negative mining.</a:t>
            </a:r>
            <a:endParaRPr lang="da-DK" altLang="en-US" sz="3500" dirty="0"/>
          </a:p>
          <a:p>
            <a:pPr>
              <a:lnSpc>
                <a:spcPct val="100000"/>
              </a:lnSpc>
              <a:spcAft>
                <a:spcPts val="1200"/>
              </a:spcAft>
            </a:pPr>
            <a:r>
              <a:rPr lang="en-US" altLang="en-US" sz="2800" b="0" dirty="0">
                <a:solidFill>
                  <a:srgbClr val="C00000"/>
                </a:solidFill>
              </a:rPr>
              <a:t>Data augmentation</a:t>
            </a:r>
            <a:r>
              <a:rPr lang="en-US" altLang="en-US" sz="2400" b="0" dirty="0">
                <a:solidFill>
                  <a:srgbClr val="C00000"/>
                </a:solidFill>
              </a:rPr>
              <a:t> </a:t>
            </a:r>
            <a:r>
              <a:rPr lang="en-US" altLang="en-US" sz="2400" b="0" dirty="0">
                <a:solidFill>
                  <a:schemeClr val="tx1"/>
                </a:solidFill>
              </a:rPr>
              <a:t>Spatial transformations (flip, rotations) combined with H&amp;E-stain specific augmentation scheme, creating more stain variation than available in the data. See below. </a:t>
            </a:r>
            <a:endParaRPr lang="da-DK" altLang="en-US" sz="3500" dirty="0"/>
          </a:p>
          <a:p>
            <a:pPr>
              <a:lnSpc>
                <a:spcPct val="100000"/>
              </a:lnSpc>
              <a:spcAft>
                <a:spcPts val="1200"/>
              </a:spcAft>
            </a:pPr>
            <a:r>
              <a:rPr lang="en-US" altLang="en-US" sz="2800" b="0" dirty="0">
                <a:solidFill>
                  <a:srgbClr val="C00000"/>
                </a:solidFill>
              </a:rPr>
              <a:t>Implementation details</a:t>
            </a:r>
            <a:r>
              <a:rPr lang="en-US" altLang="en-US" sz="2400" b="0" dirty="0">
                <a:solidFill>
                  <a:srgbClr val="C00000"/>
                </a:solidFill>
              </a:rPr>
              <a:t> </a:t>
            </a:r>
            <a:r>
              <a:rPr lang="en-US" altLang="en-US" sz="2400" b="0" dirty="0">
                <a:solidFill>
                  <a:schemeClr val="tx1"/>
                </a:solidFill>
              </a:rPr>
              <a:t>We implement and train a convolutional neural network based on the Inception V3 architecture [1] to discriminate between metastatic tissue and non-metastatic tissue. </a:t>
            </a:r>
          </a:p>
          <a:p>
            <a:pPr>
              <a:lnSpc>
                <a:spcPct val="100000"/>
              </a:lnSpc>
              <a:spcAft>
                <a:spcPts val="1200"/>
              </a:spcAft>
            </a:pPr>
            <a:r>
              <a:rPr lang="en-US" altLang="en-US" sz="2800" b="0" dirty="0">
                <a:solidFill>
                  <a:srgbClr val="C00000"/>
                </a:solidFill>
              </a:rPr>
              <a:t>WSI inference </a:t>
            </a:r>
            <a:r>
              <a:rPr lang="en-US" altLang="en-US" sz="2400" b="0" dirty="0">
                <a:solidFill>
                  <a:schemeClr val="tx1"/>
                </a:solidFill>
              </a:rPr>
              <a:t>We use a sliding window analysis where each non-overlapping patch is assigned a tumor probability </a:t>
            </a:r>
            <a:r>
              <a:rPr lang="en-US" altLang="en-US" sz="2400" b="0" i="1" dirty="0">
                <a:solidFill>
                  <a:schemeClr val="tx1"/>
                </a:solidFill>
              </a:rPr>
              <a:t>p = [0,1] </a:t>
            </a:r>
            <a:r>
              <a:rPr lang="en-US" altLang="en-US" sz="2400" b="0" dirty="0">
                <a:solidFill>
                  <a:schemeClr val="tx1"/>
                </a:solidFill>
              </a:rPr>
              <a:t>creating a 2D-tumor probability distribution, i.e. tumor heatmap.  </a:t>
            </a:r>
          </a:p>
          <a:p>
            <a:pPr>
              <a:lnSpc>
                <a:spcPct val="100000"/>
              </a:lnSpc>
              <a:spcAft>
                <a:spcPts val="1200"/>
              </a:spcAft>
            </a:pPr>
            <a:r>
              <a:rPr lang="en-US" altLang="en-US" sz="2800" b="0" dirty="0">
                <a:solidFill>
                  <a:srgbClr val="C00000"/>
                </a:solidFill>
              </a:rPr>
              <a:t>Post-processing</a:t>
            </a:r>
            <a:r>
              <a:rPr lang="en-US" altLang="en-US" sz="2400" b="0" dirty="0">
                <a:solidFill>
                  <a:schemeClr val="tx1"/>
                </a:solidFill>
              </a:rPr>
              <a:t> We threshold the tumor probability distribution </a:t>
            </a:r>
            <a:r>
              <a:rPr lang="en-US" altLang="en-US" sz="2400" b="0" i="1" dirty="0">
                <a:solidFill>
                  <a:schemeClr val="tx1"/>
                </a:solidFill>
              </a:rPr>
              <a:t>p &gt; 0.5 </a:t>
            </a:r>
            <a:r>
              <a:rPr lang="en-US" altLang="en-US" sz="2400" b="0" dirty="0">
                <a:solidFill>
                  <a:schemeClr val="tx1"/>
                </a:solidFill>
              </a:rPr>
              <a:t>and find the 5 largest metastases </a:t>
            </a:r>
            <a:r>
              <a:rPr lang="en-US" altLang="en-US" sz="2400" i="1" dirty="0">
                <a:solidFill>
                  <a:schemeClr val="tx1"/>
                </a:solidFill>
              </a:rPr>
              <a:t>M</a:t>
            </a:r>
            <a:r>
              <a:rPr lang="en-US" altLang="en-US" sz="2400" b="0" dirty="0">
                <a:solidFill>
                  <a:schemeClr val="tx1"/>
                </a:solidFill>
              </a:rPr>
              <a:t> based on area.</a:t>
            </a:r>
          </a:p>
          <a:p>
            <a:pPr>
              <a:lnSpc>
                <a:spcPct val="100000"/>
              </a:lnSpc>
              <a:spcAft>
                <a:spcPts val="1200"/>
              </a:spcAft>
            </a:pPr>
            <a:r>
              <a:rPr lang="en-US" altLang="en-US" sz="2800" b="0" dirty="0">
                <a:solidFill>
                  <a:srgbClr val="C00000"/>
                </a:solidFill>
              </a:rPr>
              <a:t>Classification</a:t>
            </a:r>
            <a:r>
              <a:rPr lang="en-US" altLang="en-US" sz="2400" b="0" dirty="0">
                <a:solidFill>
                  <a:schemeClr val="tx1"/>
                </a:solidFill>
              </a:rPr>
              <a:t> We train a random forest-classifier on features extracted from </a:t>
            </a:r>
            <a:r>
              <a:rPr lang="en-US" altLang="en-US" sz="2400" i="1" dirty="0">
                <a:solidFill>
                  <a:schemeClr val="tx1"/>
                </a:solidFill>
              </a:rPr>
              <a:t>M</a:t>
            </a:r>
            <a:r>
              <a:rPr lang="en-US" altLang="en-US" sz="2400" b="0" dirty="0">
                <a:solidFill>
                  <a:schemeClr val="tx1"/>
                </a:solidFill>
              </a:rPr>
              <a:t> to discriminate between macro, micro, ITC or normal WSIs. </a:t>
            </a:r>
          </a:p>
          <a:p>
            <a:pPr>
              <a:lnSpc>
                <a:spcPct val="100000"/>
              </a:lnSpc>
              <a:spcAft>
                <a:spcPts val="1200"/>
              </a:spcAft>
            </a:pPr>
            <a:endParaRPr lang="en-US" altLang="en-US" sz="2400" b="0" dirty="0">
              <a:solidFill>
                <a:schemeClr val="tx1"/>
              </a:solidFill>
            </a:endParaRPr>
          </a:p>
          <a:p>
            <a:pPr>
              <a:lnSpc>
                <a:spcPts val="4500"/>
              </a:lnSpc>
            </a:pPr>
            <a:endParaRPr lang="da-DK" altLang="en-US" sz="3500" b="0" dirty="0">
              <a:solidFill>
                <a:srgbClr val="BD2A33"/>
              </a:solidFill>
            </a:endParaRPr>
          </a:p>
        </p:txBody>
      </p:sp>
      <p:sp>
        <p:nvSpPr>
          <p:cNvPr id="45" name="Text Box 7"/>
          <p:cNvSpPr txBox="1">
            <a:spLocks noChangeArrowheads="1"/>
          </p:cNvSpPr>
          <p:nvPr/>
        </p:nvSpPr>
        <p:spPr bwMode="auto">
          <a:xfrm>
            <a:off x="4447431" y="22471062"/>
            <a:ext cx="9833700" cy="1008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da-DK" altLang="en-US" sz="1500" dirty="0"/>
              <a:t>Figure 1: Breast cancer and lymph node localization. </a:t>
            </a:r>
            <a:r>
              <a:rPr lang="da-DK" altLang="en-US" sz="1500" dirty="0">
                <a:solidFill>
                  <a:srgbClr val="C00000"/>
                </a:solidFill>
              </a:rPr>
              <a:t>It is</a:t>
            </a:r>
            <a:r>
              <a:rPr lang="en-US" altLang="en-US" sz="1500" dirty="0">
                <a:solidFill>
                  <a:srgbClr val="C00000"/>
                </a:solidFill>
              </a:rPr>
              <a:t> most likely to be the lymph node(s) located in the axilla which the cancer spreads to first, when the patient has breast cancer.</a:t>
            </a:r>
            <a:r>
              <a:rPr lang="en-US" altLang="en-US" sz="1500" dirty="0"/>
              <a:t> </a:t>
            </a:r>
            <a:endParaRPr lang="da-DK" altLang="en-US" sz="1500" dirty="0">
              <a:solidFill>
                <a:srgbClr val="BD2A33"/>
              </a:solidFill>
            </a:endParaRPr>
          </a:p>
        </p:txBody>
      </p:sp>
      <p:sp>
        <p:nvSpPr>
          <p:cNvPr id="49" name="Rectangle 48"/>
          <p:cNvSpPr/>
          <p:nvPr/>
        </p:nvSpPr>
        <p:spPr>
          <a:xfrm>
            <a:off x="1358240" y="36845494"/>
            <a:ext cx="4839429" cy="1323439"/>
          </a:xfrm>
          <a:prstGeom prst="rect">
            <a:avLst/>
          </a:prstGeom>
          <a:ln>
            <a:solidFill>
              <a:srgbClr val="990000"/>
            </a:solidFill>
          </a:ln>
        </p:spPr>
        <p:txBody>
          <a:bodyPr wrap="square">
            <a:spAutoFit/>
          </a:bodyPr>
          <a:lstStyle/>
          <a:p>
            <a:r>
              <a:rPr lang="en-US" sz="1600" b="1" dirty="0">
                <a:latin typeface="+mj-lt"/>
              </a:rPr>
              <a:t>Macro:</a:t>
            </a:r>
            <a:r>
              <a:rPr lang="en-US" sz="1600" dirty="0">
                <a:latin typeface="+mj-lt"/>
              </a:rPr>
              <a:t> metastases greater than 2.0 mm.</a:t>
            </a:r>
          </a:p>
          <a:p>
            <a:r>
              <a:rPr lang="en-US" sz="1600" b="1" dirty="0">
                <a:latin typeface="+mj-lt"/>
              </a:rPr>
              <a:t>Micro:</a:t>
            </a:r>
            <a:r>
              <a:rPr lang="en-US" sz="1600" dirty="0">
                <a:latin typeface="+mj-lt"/>
              </a:rPr>
              <a:t> metastases greater than 0.2 mm or more than 200 cells, but smaller than 2.0 mm.</a:t>
            </a:r>
          </a:p>
          <a:p>
            <a:r>
              <a:rPr lang="en-US" sz="1600" b="1" dirty="0">
                <a:latin typeface="+mj-lt"/>
              </a:rPr>
              <a:t>ITC:</a:t>
            </a:r>
            <a:r>
              <a:rPr lang="en-US" sz="1600" dirty="0">
                <a:latin typeface="+mj-lt"/>
              </a:rPr>
              <a:t> Single tumor cells or a cluster of tumor cells smaller than 0.2 mm or less than 200 cells</a:t>
            </a:r>
          </a:p>
        </p:txBody>
      </p:sp>
      <p:sp>
        <p:nvSpPr>
          <p:cNvPr id="51" name="Rectangle 50"/>
          <p:cNvSpPr/>
          <p:nvPr/>
        </p:nvSpPr>
        <p:spPr>
          <a:xfrm>
            <a:off x="6376987" y="36872862"/>
            <a:ext cx="8305799" cy="1323439"/>
          </a:xfrm>
          <a:prstGeom prst="rect">
            <a:avLst/>
          </a:prstGeom>
          <a:ln>
            <a:solidFill>
              <a:srgbClr val="990000"/>
            </a:solidFill>
          </a:ln>
        </p:spPr>
        <p:txBody>
          <a:bodyPr wrap="square">
            <a:spAutoFit/>
          </a:bodyPr>
          <a:lstStyle/>
          <a:p>
            <a:r>
              <a:rPr lang="en-US" sz="1600" b="1" dirty="0"/>
              <a:t>pN0:</a:t>
            </a:r>
            <a:r>
              <a:rPr lang="en-US" sz="1600" dirty="0"/>
              <a:t> No micro-metastases or macro-metastases or ITCs found.</a:t>
            </a:r>
          </a:p>
          <a:p>
            <a:r>
              <a:rPr lang="en-US" sz="1600" b="1" dirty="0"/>
              <a:t>pN0(i+):</a:t>
            </a:r>
            <a:r>
              <a:rPr lang="en-US" sz="1600" dirty="0"/>
              <a:t> Only ITCs found.</a:t>
            </a:r>
          </a:p>
          <a:p>
            <a:r>
              <a:rPr lang="en-US" sz="1600" b="1" dirty="0"/>
              <a:t>pN1mi:</a:t>
            </a:r>
            <a:r>
              <a:rPr lang="en-US" sz="1600" dirty="0"/>
              <a:t> Micro-metastases found, but no macro-metastases found.</a:t>
            </a:r>
          </a:p>
          <a:p>
            <a:r>
              <a:rPr lang="en-US" sz="1600" b="1" dirty="0"/>
              <a:t>pN1:</a:t>
            </a:r>
            <a:r>
              <a:rPr lang="en-US" sz="1600" dirty="0"/>
              <a:t> Metastases found in 1–3 lymph nodes, of which at least one is a macro-metastasis.</a:t>
            </a:r>
          </a:p>
          <a:p>
            <a:r>
              <a:rPr lang="en-US" sz="1600" b="1" dirty="0"/>
              <a:t>pN2:</a:t>
            </a:r>
            <a:r>
              <a:rPr lang="en-US" sz="1600" dirty="0"/>
              <a:t> Metastases found in 4–9 lymph nodes, of which at least one is a macro-metastasis.</a:t>
            </a:r>
          </a:p>
        </p:txBody>
      </p:sp>
      <p:sp>
        <p:nvSpPr>
          <p:cNvPr id="52" name="Text Box 17"/>
          <p:cNvSpPr txBox="1">
            <a:spLocks noChangeArrowheads="1"/>
          </p:cNvSpPr>
          <p:nvPr/>
        </p:nvSpPr>
        <p:spPr bwMode="auto">
          <a:xfrm>
            <a:off x="6422231" y="38277110"/>
            <a:ext cx="4757739" cy="272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da-DK" altLang="en-US" sz="1500" dirty="0"/>
              <a:t>Table 2 pN-stage definitions</a:t>
            </a:r>
            <a:endParaRPr lang="da-DK" altLang="en-US" sz="1500" dirty="0">
              <a:solidFill>
                <a:srgbClr val="BD2A33"/>
              </a:solidFill>
            </a:endParaRPr>
          </a:p>
        </p:txBody>
      </p:sp>
      <p:pic>
        <p:nvPicPr>
          <p:cNvPr id="10" name="Picture 9"/>
          <p:cNvPicPr>
            <a:picLocks noChangeAspect="1"/>
          </p:cNvPicPr>
          <p:nvPr/>
        </p:nvPicPr>
        <p:blipFill rotWithShape="1">
          <a:blip r:embed="rId7"/>
          <a:srcRect r="59383"/>
          <a:stretch/>
        </p:blipFill>
        <p:spPr>
          <a:xfrm>
            <a:off x="2238004" y="33802305"/>
            <a:ext cx="3224583" cy="2599669"/>
          </a:xfrm>
          <a:prstGeom prst="rect">
            <a:avLst/>
          </a:prstGeom>
        </p:spPr>
      </p:pic>
      <p:pic>
        <p:nvPicPr>
          <p:cNvPr id="56" name="Picture 55"/>
          <p:cNvPicPr>
            <a:picLocks noChangeAspect="1"/>
          </p:cNvPicPr>
          <p:nvPr/>
        </p:nvPicPr>
        <p:blipFill rotWithShape="1">
          <a:blip r:embed="rId7"/>
          <a:srcRect l="40363"/>
          <a:stretch/>
        </p:blipFill>
        <p:spPr>
          <a:xfrm>
            <a:off x="7751336" y="33778821"/>
            <a:ext cx="4721651" cy="2592533"/>
          </a:xfrm>
          <a:prstGeom prst="rect">
            <a:avLst/>
          </a:prstGeom>
        </p:spPr>
      </p:pic>
      <p:pic>
        <p:nvPicPr>
          <p:cNvPr id="12" name="Picture 11"/>
          <p:cNvPicPr>
            <a:picLocks noChangeAspect="1"/>
          </p:cNvPicPr>
          <p:nvPr/>
        </p:nvPicPr>
        <p:blipFill>
          <a:blip r:embed="rId8"/>
          <a:stretch>
            <a:fillRect/>
          </a:stretch>
        </p:blipFill>
        <p:spPr>
          <a:xfrm>
            <a:off x="15859425" y="17411201"/>
            <a:ext cx="13517826" cy="2703565"/>
          </a:xfrm>
          <a:prstGeom prst="rect">
            <a:avLst/>
          </a:prstGeom>
        </p:spPr>
      </p:pic>
      <p:sp>
        <p:nvSpPr>
          <p:cNvPr id="34830" name="Text Box 14"/>
          <p:cNvSpPr txBox="1">
            <a:spLocks noChangeArrowheads="1"/>
          </p:cNvSpPr>
          <p:nvPr/>
        </p:nvSpPr>
        <p:spPr bwMode="auto">
          <a:xfrm>
            <a:off x="25618282" y="20015199"/>
            <a:ext cx="3128168" cy="1008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da-DK" altLang="en-US" sz="1500" dirty="0"/>
              <a:t>Figure 6: Patient classification </a:t>
            </a:r>
            <a:r>
              <a:rPr lang="da-DK" altLang="en-US" sz="1500" dirty="0">
                <a:solidFill>
                  <a:srgbClr val="BD2A33"/>
                </a:solidFill>
              </a:rPr>
              <a:t>5 WSI  analysis determines the pN-stage</a:t>
            </a:r>
          </a:p>
        </p:txBody>
      </p:sp>
      <p:sp>
        <p:nvSpPr>
          <p:cNvPr id="61" name="Text Box 7"/>
          <p:cNvSpPr txBox="1">
            <a:spLocks noChangeArrowheads="1"/>
          </p:cNvSpPr>
          <p:nvPr/>
        </p:nvSpPr>
        <p:spPr bwMode="auto">
          <a:xfrm>
            <a:off x="21840824" y="29693739"/>
            <a:ext cx="6905626" cy="1008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da-DK" altLang="en-US" sz="1500" dirty="0"/>
              <a:t>Figure 8: True negative normal region </a:t>
            </a:r>
            <a:r>
              <a:rPr lang="da-DK" altLang="en-US" sz="1500" dirty="0">
                <a:solidFill>
                  <a:srgbClr val="BD2A33"/>
                </a:solidFill>
              </a:rPr>
              <a:t>Top: Shows normal tissue (macrophages etc.) surrounded by lymphatic tissue. Buttom: Probability heatmap with low probability of tumor (blue). Illustrate difficult regions that looks similar to metastatic regions.</a:t>
            </a:r>
          </a:p>
        </p:txBody>
      </p:sp>
      <p:sp>
        <p:nvSpPr>
          <p:cNvPr id="62" name="Text Box 7"/>
          <p:cNvSpPr txBox="1">
            <a:spLocks noChangeArrowheads="1"/>
          </p:cNvSpPr>
          <p:nvPr/>
        </p:nvSpPr>
        <p:spPr bwMode="auto">
          <a:xfrm>
            <a:off x="15897224" y="29710509"/>
            <a:ext cx="5795963" cy="1008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da-DK" altLang="en-US" sz="1500" dirty="0"/>
              <a:t>Figure 7: True positive tumor region </a:t>
            </a:r>
            <a:r>
              <a:rPr lang="da-DK" altLang="en-US" sz="1500" dirty="0">
                <a:solidFill>
                  <a:srgbClr val="BD2A33"/>
                </a:solidFill>
              </a:rPr>
              <a:t>Top: Shows metastatic tissue with cancer cells surrounded by lymphatic tissue. Buttom: Probability heatmap with high probability of tumor (red).</a:t>
            </a:r>
          </a:p>
        </p:txBody>
      </p:sp>
      <p:pic>
        <p:nvPicPr>
          <p:cNvPr id="63" name="Picture 62"/>
          <p:cNvPicPr>
            <a:picLocks noChangeAspect="1"/>
          </p:cNvPicPr>
          <p:nvPr/>
        </p:nvPicPr>
        <p:blipFill>
          <a:blip r:embed="rId9"/>
          <a:stretch>
            <a:fillRect/>
          </a:stretch>
        </p:blipFill>
        <p:spPr>
          <a:xfrm>
            <a:off x="15822140" y="20893595"/>
            <a:ext cx="5871047" cy="4376747"/>
          </a:xfrm>
          <a:prstGeom prst="rect">
            <a:avLst/>
          </a:prstGeom>
        </p:spPr>
      </p:pic>
      <p:pic>
        <p:nvPicPr>
          <p:cNvPr id="64" name="Picture 63"/>
          <p:cNvPicPr>
            <a:picLocks noChangeAspect="1"/>
          </p:cNvPicPr>
          <p:nvPr/>
        </p:nvPicPr>
        <p:blipFill rotWithShape="1">
          <a:blip r:embed="rId10"/>
          <a:srcRect t="2553" r="523" b="-115"/>
          <a:stretch/>
        </p:blipFill>
        <p:spPr>
          <a:xfrm>
            <a:off x="15811500" y="25270342"/>
            <a:ext cx="5881687" cy="4363520"/>
          </a:xfrm>
          <a:prstGeom prst="rect">
            <a:avLst/>
          </a:prstGeom>
        </p:spPr>
      </p:pic>
      <p:pic>
        <p:nvPicPr>
          <p:cNvPr id="65" name="Picture 64"/>
          <p:cNvPicPr>
            <a:picLocks noChangeAspect="1"/>
          </p:cNvPicPr>
          <p:nvPr/>
        </p:nvPicPr>
        <p:blipFill rotWithShape="1">
          <a:blip r:embed="rId11"/>
          <a:srcRect l="2195" t="2185"/>
          <a:stretch/>
        </p:blipFill>
        <p:spPr>
          <a:xfrm>
            <a:off x="21778396" y="20893595"/>
            <a:ext cx="6980597" cy="4376747"/>
          </a:xfrm>
          <a:prstGeom prst="rect">
            <a:avLst/>
          </a:prstGeom>
        </p:spPr>
      </p:pic>
      <p:pic>
        <p:nvPicPr>
          <p:cNvPr id="66" name="Picture 65"/>
          <p:cNvPicPr>
            <a:picLocks noChangeAspect="1"/>
          </p:cNvPicPr>
          <p:nvPr/>
        </p:nvPicPr>
        <p:blipFill rotWithShape="1">
          <a:blip r:embed="rId12"/>
          <a:srcRect r="1739"/>
          <a:stretch/>
        </p:blipFill>
        <p:spPr>
          <a:xfrm>
            <a:off x="21778396" y="25269367"/>
            <a:ext cx="6980597" cy="4364495"/>
          </a:xfrm>
          <a:prstGeom prst="rect">
            <a:avLst/>
          </a:prstGeom>
        </p:spPr>
      </p:pic>
      <p:sp>
        <p:nvSpPr>
          <p:cNvPr id="68" name="Text Box 7"/>
          <p:cNvSpPr txBox="1">
            <a:spLocks noChangeArrowheads="1"/>
          </p:cNvSpPr>
          <p:nvPr/>
        </p:nvSpPr>
        <p:spPr bwMode="auto">
          <a:xfrm>
            <a:off x="1474921" y="35761903"/>
            <a:ext cx="2088470" cy="1008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da-DK" altLang="en-US" sz="1500" dirty="0"/>
              <a:t>Figure 3: Spatial transformations</a:t>
            </a:r>
            <a:endParaRPr lang="da-DK" altLang="en-US" sz="1500" dirty="0">
              <a:solidFill>
                <a:srgbClr val="BD2A33"/>
              </a:solidFill>
            </a:endParaRPr>
          </a:p>
        </p:txBody>
      </p:sp>
      <p:sp>
        <p:nvSpPr>
          <p:cNvPr id="69" name="Text Box 7"/>
          <p:cNvSpPr txBox="1">
            <a:spLocks noChangeArrowheads="1"/>
          </p:cNvSpPr>
          <p:nvPr/>
        </p:nvSpPr>
        <p:spPr bwMode="auto">
          <a:xfrm>
            <a:off x="12642345" y="33830441"/>
            <a:ext cx="2040440" cy="2668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da-DK" altLang="en-US" sz="1500" dirty="0"/>
              <a:t>Figure 4: Stain augmentation </a:t>
            </a:r>
          </a:p>
          <a:p>
            <a:pPr>
              <a:lnSpc>
                <a:spcPts val="2400"/>
              </a:lnSpc>
            </a:pPr>
            <a:r>
              <a:rPr lang="da-DK" altLang="en-US" sz="1500" dirty="0">
                <a:solidFill>
                  <a:srgbClr val="BD2A33"/>
                </a:solidFill>
              </a:rPr>
              <a:t>Randomly vary the H&amp;E-stains, indepently and together, to force network to learn stain variations. Gamma-correction to augment scanner variance.</a:t>
            </a:r>
          </a:p>
        </p:txBody>
      </p:sp>
      <p:sp>
        <p:nvSpPr>
          <p:cNvPr id="34823" name="Text Box 7"/>
          <p:cNvSpPr txBox="1">
            <a:spLocks noChangeArrowheads="1"/>
          </p:cNvSpPr>
          <p:nvPr/>
        </p:nvSpPr>
        <p:spPr bwMode="auto">
          <a:xfrm>
            <a:off x="15941257" y="20015199"/>
            <a:ext cx="9333330" cy="1008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da-DK" altLang="en-US" sz="1500" dirty="0"/>
              <a:t>Figure 5: Whole-slide image inference and classification  </a:t>
            </a:r>
            <a:r>
              <a:rPr lang="da-DK" altLang="en-US" sz="1500" dirty="0">
                <a:solidFill>
                  <a:srgbClr val="BD2A33"/>
                </a:solidFill>
              </a:rPr>
              <a:t>Inference of histology gigapixel images is followed by post-processing and feature extraction for WSI classification.</a:t>
            </a:r>
          </a:p>
        </p:txBody>
      </p:sp>
      <p:pic>
        <p:nvPicPr>
          <p:cNvPr id="17" name="Picture 1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7372692" y="40014848"/>
            <a:ext cx="1294953" cy="1294953"/>
          </a:xfrm>
          <a:prstGeom prst="rect">
            <a:avLst/>
          </a:prstGeom>
        </p:spPr>
      </p:pic>
      <p:sp>
        <p:nvSpPr>
          <p:cNvPr id="72" name="Text Box 17"/>
          <p:cNvSpPr txBox="1">
            <a:spLocks noChangeArrowheads="1"/>
          </p:cNvSpPr>
          <p:nvPr/>
        </p:nvSpPr>
        <p:spPr bwMode="auto">
          <a:xfrm>
            <a:off x="26874787" y="41322624"/>
            <a:ext cx="2159928" cy="2084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p>
            <a:pPr>
              <a:lnSpc>
                <a:spcPts val="2400"/>
              </a:lnSpc>
            </a:pPr>
            <a:r>
              <a:rPr lang="da-DK" altLang="en-US" sz="1500" dirty="0"/>
              <a:t>Scan for leaderboard </a:t>
            </a:r>
            <a:r>
              <a:rPr lang="en-US" altLang="en-US" sz="1500" b="0" dirty="0">
                <a:solidFill>
                  <a:schemeClr val="tx1"/>
                </a:solidFill>
              </a:rPr>
              <a:t>[2]</a:t>
            </a:r>
            <a:r>
              <a:rPr lang="da-DK" altLang="en-US" sz="1500" dirty="0"/>
              <a:t> </a:t>
            </a:r>
            <a:endParaRPr lang="da-DK" altLang="en-US" sz="1500" dirty="0">
              <a:solidFill>
                <a:srgbClr val="BD2A33"/>
              </a:solidFill>
            </a:endParaRPr>
          </a:p>
        </p:txBody>
      </p:sp>
      <p:sp>
        <p:nvSpPr>
          <p:cNvPr id="73" name="Rectangle 10"/>
          <p:cNvSpPr>
            <a:spLocks noChangeArrowheads="1"/>
          </p:cNvSpPr>
          <p:nvPr/>
        </p:nvSpPr>
        <p:spPr bwMode="auto">
          <a:xfrm>
            <a:off x="15847269" y="37025262"/>
            <a:ext cx="13009563" cy="2902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a:lnSpc>
                <a:spcPts val="6000"/>
              </a:lnSpc>
              <a:defRPr sz="4800" b="1">
                <a:solidFill>
                  <a:schemeClr val="bg2"/>
                </a:solidFill>
                <a:latin typeface="Arial" panose="020B0604020202020204" pitchFamily="34" charset="0"/>
                <a:cs typeface="Arial" panose="020B0604020202020204" pitchFamily="34" charset="0"/>
              </a:defRPr>
            </a:lvl1pPr>
            <a:lvl2pPr marL="1588">
              <a:lnSpc>
                <a:spcPts val="4500"/>
              </a:lnSpc>
              <a:defRPr sz="3500">
                <a:solidFill>
                  <a:schemeClr val="bg2"/>
                </a:solidFill>
                <a:latin typeface="Arial" panose="020B0604020202020204" pitchFamily="34" charset="0"/>
                <a:cs typeface="Arial" panose="020B0604020202020204" pitchFamily="34" charset="0"/>
              </a:defRPr>
            </a:lvl2pPr>
            <a:lvl3pPr marL="647700" indent="-644525">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3pPr>
            <a:lvl4pPr marL="1333500" indent="-609600">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4pPr>
            <a:lvl5pPr marL="2057400" indent="-609600">
              <a:lnSpc>
                <a:spcPts val="4500"/>
              </a:lnSpc>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5pPr>
            <a:lvl6pPr marL="25146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6pPr>
            <a:lvl7pPr marL="29718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7pPr>
            <a:lvl8pPr marL="34290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8pPr>
            <a:lvl9pPr marL="3886200" indent="-609600" fontAlgn="base">
              <a:lnSpc>
                <a:spcPts val="4500"/>
              </a:lnSpc>
              <a:spcBef>
                <a:spcPct val="0"/>
              </a:spcBef>
              <a:spcAft>
                <a:spcPct val="0"/>
              </a:spcAft>
              <a:buFont typeface="Wingdings" panose="05000000000000000000" pitchFamily="2" charset="2"/>
              <a:buChar char=""/>
              <a:defRPr sz="3500">
                <a:solidFill>
                  <a:schemeClr val="bg2"/>
                </a:solidFill>
                <a:latin typeface="Arial" panose="020B0604020202020204" pitchFamily="34" charset="0"/>
                <a:cs typeface="Arial" panose="020B0604020202020204" pitchFamily="34" charset="0"/>
              </a:defRPr>
            </a:lvl9pPr>
          </a:lstStyle>
          <a:p>
            <a:pPr>
              <a:lnSpc>
                <a:spcPts val="4500"/>
              </a:lnSpc>
            </a:pPr>
            <a:r>
              <a:rPr lang="da-DK" altLang="en-US" sz="3500" dirty="0">
                <a:solidFill>
                  <a:srgbClr val="BD2A33"/>
                </a:solidFill>
              </a:rPr>
              <a:t>References</a:t>
            </a:r>
            <a:endParaRPr lang="da-DK" altLang="en-US" sz="3500" dirty="0"/>
          </a:p>
          <a:p>
            <a:pPr>
              <a:lnSpc>
                <a:spcPct val="100000"/>
              </a:lnSpc>
              <a:spcAft>
                <a:spcPts val="600"/>
              </a:spcAft>
            </a:pPr>
            <a:r>
              <a:rPr lang="en-US" altLang="en-US" sz="1600" b="0" dirty="0">
                <a:solidFill>
                  <a:schemeClr val="tx1"/>
                </a:solidFill>
              </a:rPr>
              <a:t>[1] 	</a:t>
            </a:r>
            <a:r>
              <a:rPr lang="en-US" sz="1600" b="0" dirty="0" err="1">
                <a:solidFill>
                  <a:schemeClr val="tx1"/>
                </a:solidFill>
              </a:rPr>
              <a:t>Szegedy</a:t>
            </a:r>
            <a:r>
              <a:rPr lang="en-US" sz="1600" b="0" dirty="0">
                <a:solidFill>
                  <a:schemeClr val="tx1"/>
                </a:solidFill>
              </a:rPr>
              <a:t>, C., </a:t>
            </a:r>
            <a:r>
              <a:rPr lang="en-US" sz="1600" b="0" dirty="0" err="1">
                <a:solidFill>
                  <a:schemeClr val="tx1"/>
                </a:solidFill>
              </a:rPr>
              <a:t>Vanhoucke</a:t>
            </a:r>
            <a:r>
              <a:rPr lang="en-US" sz="1600" b="0" dirty="0">
                <a:solidFill>
                  <a:schemeClr val="tx1"/>
                </a:solidFill>
              </a:rPr>
              <a:t>, V., </a:t>
            </a:r>
            <a:r>
              <a:rPr lang="en-US" sz="1600" b="0" dirty="0" err="1">
                <a:solidFill>
                  <a:schemeClr val="tx1"/>
                </a:solidFill>
              </a:rPr>
              <a:t>Ioffe</a:t>
            </a:r>
            <a:r>
              <a:rPr lang="en-US" sz="1600" b="0" dirty="0">
                <a:solidFill>
                  <a:schemeClr val="tx1"/>
                </a:solidFill>
              </a:rPr>
              <a:t>, S., </a:t>
            </a:r>
            <a:r>
              <a:rPr lang="en-US" sz="1600" b="0" dirty="0" err="1">
                <a:solidFill>
                  <a:schemeClr val="tx1"/>
                </a:solidFill>
              </a:rPr>
              <a:t>Shlens</a:t>
            </a:r>
            <a:r>
              <a:rPr lang="en-US" sz="1600" b="0" dirty="0">
                <a:solidFill>
                  <a:schemeClr val="tx1"/>
                </a:solidFill>
              </a:rPr>
              <a:t>, J., &amp; </a:t>
            </a:r>
            <a:r>
              <a:rPr lang="en-US" sz="1600" b="0" dirty="0" err="1">
                <a:solidFill>
                  <a:schemeClr val="tx1"/>
                </a:solidFill>
              </a:rPr>
              <a:t>Wojna</a:t>
            </a:r>
            <a:r>
              <a:rPr lang="en-US" sz="1600" b="0" dirty="0">
                <a:solidFill>
                  <a:schemeClr val="tx1"/>
                </a:solidFill>
              </a:rPr>
              <a:t>, Z. (2016). Rethinking the inception architecture for computer vision.</a:t>
            </a:r>
          </a:p>
          <a:p>
            <a:pPr>
              <a:lnSpc>
                <a:spcPct val="100000"/>
              </a:lnSpc>
              <a:spcAft>
                <a:spcPts val="600"/>
              </a:spcAft>
            </a:pPr>
            <a:r>
              <a:rPr lang="en-US" sz="1600" b="0" dirty="0">
                <a:solidFill>
                  <a:schemeClr val="tx1"/>
                </a:solidFill>
              </a:rPr>
              <a:t>	In </a:t>
            </a:r>
            <a:r>
              <a:rPr lang="en-US" sz="1600" b="0" i="1" dirty="0">
                <a:solidFill>
                  <a:schemeClr val="tx1"/>
                </a:solidFill>
              </a:rPr>
              <a:t>Proceedings of the IEEE Conference on Computer Vision and Pattern Recognition</a:t>
            </a:r>
            <a:r>
              <a:rPr lang="en-US" sz="1600" b="0" dirty="0">
                <a:solidFill>
                  <a:schemeClr val="tx1"/>
                </a:solidFill>
              </a:rPr>
              <a:t> (pp. 2818-2826).. </a:t>
            </a:r>
          </a:p>
          <a:p>
            <a:pPr>
              <a:lnSpc>
                <a:spcPct val="100000"/>
              </a:lnSpc>
              <a:spcAft>
                <a:spcPts val="600"/>
              </a:spcAft>
            </a:pPr>
            <a:r>
              <a:rPr lang="en-US" altLang="en-US" sz="1600" b="0" dirty="0">
                <a:solidFill>
                  <a:schemeClr val="tx1"/>
                </a:solidFill>
              </a:rPr>
              <a:t>[2] 	</a:t>
            </a:r>
            <a:r>
              <a:rPr lang="en-US" sz="1600" b="0" dirty="0">
                <a:solidFill>
                  <a:schemeClr val="tx1"/>
                </a:solidFill>
              </a:rPr>
              <a:t>https://camelyon17.grand-challenge.org/results</a:t>
            </a:r>
            <a:endParaRPr lang="en-US" sz="1600" b="0" dirty="0"/>
          </a:p>
        </p:txBody>
      </p:sp>
    </p:spTree>
  </p:cSld>
  <p:clrMapOvr>
    <a:masterClrMapping/>
  </p:clrMapOvr>
</p:sld>
</file>

<file path=ppt/theme/theme1.xml><?xml version="1.0" encoding="utf-8"?>
<a:theme xmlns:a="http://schemas.openxmlformats.org/drawingml/2006/main" name="DTU Poster A0 Høj 2 Spalte">
  <a:themeElements>
    <a:clrScheme name="DTU Poster A0 Høj 2 Spalte 13">
      <a:dk1>
        <a:srgbClr val="000000"/>
      </a:dk1>
      <a:lt1>
        <a:srgbClr val="FFFFFF"/>
      </a:lt1>
      <a:dk2>
        <a:srgbClr val="83D0F0"/>
      </a:dk2>
      <a:lt2>
        <a:srgbClr val="707173"/>
      </a:lt2>
      <a:accent1>
        <a:srgbClr val="D4D600"/>
      </a:accent1>
      <a:accent2>
        <a:srgbClr val="E95E0F"/>
      </a:accent2>
      <a:accent3>
        <a:srgbClr val="FFFFFF"/>
      </a:accent3>
      <a:accent4>
        <a:srgbClr val="000000"/>
      </a:accent4>
      <a:accent5>
        <a:srgbClr val="E6E8AA"/>
      </a:accent5>
      <a:accent6>
        <a:srgbClr val="D3540C"/>
      </a:accent6>
      <a:hlink>
        <a:srgbClr val="F29400"/>
      </a:hlink>
      <a:folHlink>
        <a:srgbClr val="E2001A"/>
      </a:folHlink>
    </a:clrScheme>
    <a:fontScheme name="DTU Poster A0 Høj 2 Spalte">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TU Poster A0 Høj 2 Spal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TU Poster A0 Høj 2 Spal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TU Poster A0 Høj 2 Spal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TU Poster A0 Høj 2 Spal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TU Poster A0 Høj 2 Spal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TU Poster A0 Høj 2 Spal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TU Poster A0 Høj 2 Spal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TU Poster A0 Høj 2 Spal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TU Poster A0 Høj 2 Spal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TU Poster A0 Høj 2 Spal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TU Poster A0 Høj 2 Spal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TU Poster A0 Høj 2 Spal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TU Poster A0 Høj 2 Spalte 13">
        <a:dk1>
          <a:srgbClr val="000000"/>
        </a:dk1>
        <a:lt1>
          <a:srgbClr val="FFFFFF"/>
        </a:lt1>
        <a:dk2>
          <a:srgbClr val="83D0F0"/>
        </a:dk2>
        <a:lt2>
          <a:srgbClr val="707173"/>
        </a:lt2>
        <a:accent1>
          <a:srgbClr val="D4D600"/>
        </a:accent1>
        <a:accent2>
          <a:srgbClr val="E95E0F"/>
        </a:accent2>
        <a:accent3>
          <a:srgbClr val="FFFFFF"/>
        </a:accent3>
        <a:accent4>
          <a:srgbClr val="000000"/>
        </a:accent4>
        <a:accent5>
          <a:srgbClr val="E6E8AA"/>
        </a:accent5>
        <a:accent6>
          <a:srgbClr val="D3540C"/>
        </a:accent6>
        <a:hlink>
          <a:srgbClr val="F29400"/>
        </a:hlink>
        <a:folHlink>
          <a:srgbClr val="E2001A"/>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A0_Hoj_2_spalte</Template>
  <TotalTime>12535</TotalTime>
  <Words>874</Words>
  <Application>Microsoft Macintosh PowerPoint</Application>
  <PresentationFormat>Brugerdefineret</PresentationFormat>
  <Paragraphs>43</Paragraphs>
  <Slides>1</Slides>
  <Notes>0</Notes>
  <HiddenSlides>0</HiddenSlides>
  <MMClips>0</MMClips>
  <ScaleCrop>false</ScaleCrop>
  <HeadingPairs>
    <vt:vector size="6" baseType="variant">
      <vt:variant>
        <vt:lpstr>Benyttede skrifttyper</vt:lpstr>
      </vt:variant>
      <vt:variant>
        <vt:i4>2</vt:i4>
      </vt:variant>
      <vt:variant>
        <vt:lpstr>Tema</vt:lpstr>
      </vt:variant>
      <vt:variant>
        <vt:i4>1</vt:i4>
      </vt:variant>
      <vt:variant>
        <vt:lpstr>Slidetitler</vt:lpstr>
      </vt:variant>
      <vt:variant>
        <vt:i4>1</vt:i4>
      </vt:variant>
    </vt:vector>
  </HeadingPairs>
  <TitlesOfParts>
    <vt:vector size="4" baseType="lpstr">
      <vt:lpstr>Wingdings</vt:lpstr>
      <vt:lpstr>Arial</vt:lpstr>
      <vt:lpstr>DTU Poster A0 Høj 2 Spalte</vt:lpstr>
      <vt:lpstr>Efficient nuclei detection and classification with deep learning</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(3 varianter Arial Bold 1. 100/120pt, 2. 160/170pt, 3. 200/220pt. )</dc:title>
  <dc:creator>Jeppe Thagaard</dc:creator>
  <cp:lastModifiedBy>Peter Grønborg</cp:lastModifiedBy>
  <cp:revision>84</cp:revision>
  <cp:lastPrinted>2017-05-08T07:18:24Z</cp:lastPrinted>
  <dcterms:created xsi:type="dcterms:W3CDTF">2017-05-04T08:56:32Z</dcterms:created>
  <dcterms:modified xsi:type="dcterms:W3CDTF">2018-05-24T07:33:21Z</dcterms:modified>
</cp:coreProperties>
</file>

<file path=docProps/thumbnail.jpeg>
</file>